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2" r:id="rId4"/>
    <p:sldId id="287" r:id="rId5"/>
    <p:sldId id="257" r:id="rId6"/>
    <p:sldId id="260" r:id="rId7"/>
    <p:sldId id="261" r:id="rId8"/>
    <p:sldId id="259" r:id="rId9"/>
    <p:sldId id="263" r:id="rId10"/>
    <p:sldId id="267" r:id="rId11"/>
    <p:sldId id="268" r:id="rId12"/>
    <p:sldId id="288" r:id="rId13"/>
    <p:sldId id="271" r:id="rId14"/>
    <p:sldId id="272" r:id="rId15"/>
    <p:sldId id="269" r:id="rId16"/>
    <p:sldId id="273" r:id="rId17"/>
    <p:sldId id="270" r:id="rId18"/>
    <p:sldId id="274" r:id="rId19"/>
    <p:sldId id="275" r:id="rId20"/>
    <p:sldId id="277" r:id="rId21"/>
    <p:sldId id="276" r:id="rId22"/>
    <p:sldId id="278" r:id="rId23"/>
    <p:sldId id="279" r:id="rId24"/>
    <p:sldId id="280" r:id="rId25"/>
    <p:sldId id="281" r:id="rId26"/>
    <p:sldId id="283" r:id="rId27"/>
    <p:sldId id="282" r:id="rId28"/>
    <p:sldId id="284" r:id="rId29"/>
    <p:sldId id="286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3" autoAdjust="0"/>
    <p:restoredTop sz="94762" autoAdjust="0"/>
  </p:normalViewPr>
  <p:slideViewPr>
    <p:cSldViewPr>
      <p:cViewPr varScale="1">
        <p:scale>
          <a:sx n="75" d="100"/>
          <a:sy n="75" d="100"/>
        </p:scale>
        <p:origin x="78" y="7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01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E8614-A377-4630-A483-094CA1F488CE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25B8-E876-4FE7-926F-33A49BFE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410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E8614-A377-4630-A483-094CA1F488CE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25B8-E876-4FE7-926F-33A49BFE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26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E8614-A377-4630-A483-094CA1F488CE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25B8-E876-4FE7-926F-33A49BFE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5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E8614-A377-4630-A483-094CA1F488CE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25B8-E876-4FE7-926F-33A49BFE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1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E8614-A377-4630-A483-094CA1F488CE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25B8-E876-4FE7-926F-33A49BFE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15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E8614-A377-4630-A483-094CA1F488CE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25B8-E876-4FE7-926F-33A49BFE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96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E8614-A377-4630-A483-094CA1F488CE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25B8-E876-4FE7-926F-33A49BFE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958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E8614-A377-4630-A483-094CA1F488CE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25B8-E876-4FE7-926F-33A49BFE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513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E8614-A377-4630-A483-094CA1F488CE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25B8-E876-4FE7-926F-33A49BFE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658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E8614-A377-4630-A483-094CA1F488CE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25B8-E876-4FE7-926F-33A49BFE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42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E8614-A377-4630-A483-094CA1F488CE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A25B8-E876-4FE7-926F-33A49BFE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4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E8614-A377-4630-A483-094CA1F488CE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A25B8-E876-4FE7-926F-33A49BFE5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05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continuum.io/download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.org/dev/peps/pep-0008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3290711"/>
            <a:ext cx="3248994" cy="3248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457200"/>
            <a:ext cx="8839200" cy="1470025"/>
          </a:xfrm>
        </p:spPr>
        <p:txBody>
          <a:bodyPr/>
          <a:lstStyle/>
          <a:p>
            <a:r>
              <a:rPr lang="en-US" dirty="0" smtClean="0"/>
              <a:t>Pictures, Advice, and Earthquakes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352800"/>
            <a:ext cx="4523384" cy="319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 descr="https://camo.githubusercontent.com/5be343ed266374f6108049a952b8be81e984ba27/68747470733a2f2f7261772e6769746875622e636f6d2f6f627370792f776562736974652f6d61737465722f6c6f676f2f6f627370795f6c6f676f5f66756c6c5f686967687265732e706e6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15"/>
          <a:stretch/>
        </p:blipFill>
        <p:spPr bwMode="auto">
          <a:xfrm>
            <a:off x="3494684" y="1524000"/>
            <a:ext cx="2819400" cy="289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5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35021"/>
            <a:ext cx="8025568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6676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457172" y="273352"/>
            <a:ext cx="8228763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6" name="TextShape 2"/>
          <p:cNvSpPr txBox="1"/>
          <p:nvPr/>
        </p:nvSpPr>
        <p:spPr>
          <a:xfrm>
            <a:off x="457172" y="1604841"/>
            <a:ext cx="8228763" cy="3977484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" name="TextShape 1"/>
          <p:cNvSpPr txBox="1"/>
          <p:nvPr/>
        </p:nvSpPr>
        <p:spPr>
          <a:xfrm>
            <a:off x="0" y="182235"/>
            <a:ext cx="9144000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000" dirty="0" err="1" smtClean="0">
                <a:latin typeface="Arial"/>
              </a:rPr>
              <a:t>Detex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209638" y="1618945"/>
            <a:ext cx="4624789" cy="5315958"/>
          </a:xfrm>
          <a:prstGeom prst="rect">
            <a:avLst/>
          </a:prstGeom>
          <a:noFill/>
        </p:spPr>
        <p:txBody>
          <a:bodyPr wrap="square" lIns="82945" tIns="41473" rIns="82945" bIns="41473" rtlCol="0">
            <a:spAutoFit/>
          </a:bodyPr>
          <a:lstStyle/>
          <a:p>
            <a:pPr marL="414726" indent="-414726">
              <a:buFont typeface="Arial" panose="020B0604020202020204" pitchFamily="34" charset="0"/>
              <a:buChar char="•"/>
            </a:pPr>
            <a:r>
              <a:rPr lang="en-US" sz="2900" dirty="0"/>
              <a:t>Waveform similarity clustering</a:t>
            </a:r>
          </a:p>
          <a:p>
            <a:pPr marL="414726" indent="-414726">
              <a:buFont typeface="Arial" panose="020B0604020202020204" pitchFamily="34" charset="0"/>
              <a:buChar char="•"/>
            </a:pPr>
            <a:endParaRPr lang="en-US" sz="2900" dirty="0"/>
          </a:p>
          <a:p>
            <a:pPr marL="414726" indent="-414726">
              <a:buFont typeface="Arial" panose="020B0604020202020204" pitchFamily="34" charset="0"/>
              <a:buChar char="•"/>
            </a:pPr>
            <a:r>
              <a:rPr lang="en-US" sz="2900" dirty="0"/>
              <a:t>Subspace detection (and waveform correlation)</a:t>
            </a:r>
          </a:p>
          <a:p>
            <a:pPr marL="414726" indent="-414726">
              <a:buFont typeface="Arial" panose="020B0604020202020204" pitchFamily="34" charset="0"/>
              <a:buChar char="•"/>
            </a:pPr>
            <a:endParaRPr lang="en-US" sz="2900" dirty="0"/>
          </a:p>
          <a:p>
            <a:pPr marL="414726" indent="-414726">
              <a:buFont typeface="Arial" panose="020B0604020202020204" pitchFamily="34" charset="0"/>
              <a:buChar char="•"/>
            </a:pPr>
            <a:r>
              <a:rPr lang="en-US" sz="2900" dirty="0"/>
              <a:t>Event association</a:t>
            </a:r>
          </a:p>
          <a:p>
            <a:pPr marL="414726" indent="-414726">
              <a:buFont typeface="Arial" panose="020B0604020202020204" pitchFamily="34" charset="0"/>
              <a:buChar char="•"/>
            </a:pPr>
            <a:endParaRPr lang="en-US" sz="2900" dirty="0"/>
          </a:p>
          <a:p>
            <a:pPr marL="414726" indent="-414726">
              <a:buFont typeface="Arial" panose="020B0604020202020204" pitchFamily="34" charset="0"/>
              <a:buChar char="•"/>
            </a:pPr>
            <a:r>
              <a:rPr lang="en-US" sz="2900" dirty="0"/>
              <a:t>Various visualization options</a:t>
            </a:r>
          </a:p>
          <a:p>
            <a:endParaRPr lang="en-US" sz="2500" dirty="0"/>
          </a:p>
          <a:p>
            <a:pPr marL="414726" indent="-414726">
              <a:buFont typeface="Arial" panose="020B0604020202020204" pitchFamily="34" charset="0"/>
              <a:buChar char="•"/>
            </a:pPr>
            <a:endParaRPr lang="en-US" sz="25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721" y="1391338"/>
            <a:ext cx="3045142" cy="25173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993" y="3972808"/>
            <a:ext cx="4088889" cy="280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81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152400" y="762000"/>
            <a:ext cx="8605838" cy="3810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prstClr val="black"/>
                </a:solidFill>
              </a:rPr>
              <a:t>Research seeks to work with industry and other collaborators to eliminate occupational diseases, injuries, and fatalities from the mining workplace</a:t>
            </a:r>
          </a:p>
          <a:p>
            <a:r>
              <a:rPr lang="en-US" dirty="0">
                <a:solidFill>
                  <a:prstClr val="black"/>
                </a:solidFill>
              </a:rPr>
              <a:t>Research facilities in Spokane, WA and Pittsburgh, PA</a:t>
            </a:r>
          </a:p>
          <a:p>
            <a:r>
              <a:rPr lang="en-US" dirty="0">
                <a:solidFill>
                  <a:prstClr val="black"/>
                </a:solidFill>
              </a:rPr>
              <a:t>Spokane Mining Research Division (SMRD)</a:t>
            </a:r>
          </a:p>
          <a:p>
            <a:pPr lvl="1"/>
            <a:r>
              <a:rPr lang="en-US" sz="2800" dirty="0">
                <a:solidFill>
                  <a:prstClr val="black"/>
                </a:solidFill>
              </a:rPr>
              <a:t>Focus on western USA mining health and safety</a:t>
            </a:r>
          </a:p>
          <a:p>
            <a:pPr lvl="1"/>
            <a:r>
              <a:rPr lang="en-US" sz="2800" dirty="0">
                <a:solidFill>
                  <a:prstClr val="black"/>
                </a:solidFill>
              </a:rPr>
              <a:t>Ground Control, Induced Seismicity, Automation Technology, and Miner Health teams</a:t>
            </a:r>
          </a:p>
          <a:p>
            <a:pPr lvl="1"/>
            <a:r>
              <a:rPr lang="en-US" sz="2800" dirty="0">
                <a:solidFill>
                  <a:prstClr val="black"/>
                </a:solidFill>
              </a:rPr>
              <a:t>42 people split between the four groups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841756"/>
            <a:ext cx="1557338" cy="16295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4944666"/>
            <a:ext cx="4634505" cy="1235868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" y="-76200"/>
            <a:ext cx="88392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NIOSH Mining Research Program</a:t>
            </a:r>
          </a:p>
        </p:txBody>
      </p:sp>
    </p:spTree>
    <p:extLst>
      <p:ext uri="{BB962C8B-B14F-4D97-AF65-F5344CB8AC3E}">
        <p14:creationId xmlns:p14="http://schemas.microsoft.com/office/powerpoint/2010/main" val="252715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Advice to beginners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Downloading python</a:t>
            </a:r>
          </a:p>
          <a:p>
            <a:r>
              <a:rPr lang="en-US" dirty="0" smtClean="0"/>
              <a:t>Development environments</a:t>
            </a:r>
          </a:p>
          <a:p>
            <a:r>
              <a:rPr lang="en-US" dirty="0" smtClean="0"/>
              <a:t>Style guides</a:t>
            </a:r>
          </a:p>
          <a:p>
            <a:r>
              <a:rPr lang="en-US" dirty="0" smtClean="0"/>
              <a:t>Version control</a:t>
            </a:r>
          </a:p>
          <a:p>
            <a:r>
              <a:rPr lang="en-US" dirty="0" smtClean="0"/>
              <a:t>Testing</a:t>
            </a:r>
          </a:p>
          <a:p>
            <a:r>
              <a:rPr lang="en-US" dirty="0" smtClean="0"/>
              <a:t>Documentation</a:t>
            </a:r>
          </a:p>
          <a:p>
            <a:r>
              <a:rPr lang="en-US" dirty="0" smtClean="0"/>
              <a:t>Books / podcasts</a:t>
            </a:r>
          </a:p>
          <a:p>
            <a:r>
              <a:rPr lang="en-US" dirty="0" smtClean="0"/>
              <a:t>Come up with a project</a:t>
            </a:r>
          </a:p>
          <a:p>
            <a:r>
              <a:rPr lang="en-US" dirty="0" smtClean="0"/>
              <a:t>Open source contributions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32519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Anaconda: the easy way to get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4525963"/>
          </a:xfrm>
        </p:spPr>
        <p:txBody>
          <a:bodyPr/>
          <a:lstStyle/>
          <a:p>
            <a:r>
              <a:rPr lang="en-US" sz="2800" dirty="0">
                <a:hlinkClick r:id="rId2"/>
              </a:rPr>
              <a:t>https://</a:t>
            </a:r>
            <a:r>
              <a:rPr lang="en-US" sz="2800" dirty="0" smtClean="0">
                <a:hlinkClick r:id="rId2"/>
              </a:rPr>
              <a:t>www.continuum.io/downloads</a:t>
            </a:r>
            <a:endParaRPr lang="en-US" sz="2800" dirty="0" smtClean="0"/>
          </a:p>
          <a:p>
            <a:r>
              <a:rPr lang="en-US" sz="2800" dirty="0" smtClean="0"/>
              <a:t>Supports all major platforms</a:t>
            </a:r>
          </a:p>
          <a:p>
            <a:r>
              <a:rPr lang="en-US" sz="2800" dirty="0" smtClean="0"/>
              <a:t>Free and open-source</a:t>
            </a:r>
            <a:endParaRPr lang="en-US" sz="2800" dirty="0"/>
          </a:p>
          <a:p>
            <a:r>
              <a:rPr lang="en-US" sz="2800" dirty="0" smtClean="0"/>
              <a:t>Comes with many scientific package binaries (</a:t>
            </a:r>
            <a:r>
              <a:rPr lang="en-US" sz="2800" dirty="0"/>
              <a:t>error: Unable to find </a:t>
            </a:r>
            <a:r>
              <a:rPr lang="en-US" sz="2800" dirty="0" smtClean="0"/>
              <a:t>vcvarsall.bat)</a:t>
            </a:r>
          </a:p>
          <a:p>
            <a:r>
              <a:rPr lang="en-US" sz="2800" dirty="0" smtClean="0"/>
              <a:t>Supports Python, R, and Scala</a:t>
            </a:r>
          </a:p>
          <a:p>
            <a:r>
              <a:rPr lang="en-US" sz="2800" dirty="0" smtClean="0"/>
              <a:t> Has virtual environments and dependency management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973" y="5240371"/>
            <a:ext cx="6128791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964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457172" y="220742"/>
            <a:ext cx="8228763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TextShape 1"/>
          <p:cNvSpPr txBox="1"/>
          <p:nvPr/>
        </p:nvSpPr>
        <p:spPr>
          <a:xfrm>
            <a:off x="0" y="182235"/>
            <a:ext cx="9144000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000" dirty="0">
                <a:latin typeface="Arial"/>
              </a:rPr>
              <a:t>Developing in Python : </a:t>
            </a:r>
            <a:r>
              <a:rPr lang="en-US" sz="4000" dirty="0" err="1">
                <a:latin typeface="Arial"/>
              </a:rPr>
              <a:t>Spyder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209639" y="1327243"/>
            <a:ext cx="4566477" cy="4300295"/>
          </a:xfrm>
          <a:prstGeom prst="rect">
            <a:avLst/>
          </a:prstGeom>
          <a:noFill/>
        </p:spPr>
        <p:txBody>
          <a:bodyPr wrap="square" lIns="82945" tIns="41473" rIns="82945" bIns="41473" rtlCol="0">
            <a:spAutoFit/>
          </a:bodyPr>
          <a:lstStyle/>
          <a:p>
            <a:pPr marL="259204" indent="-259204">
              <a:buFont typeface="Arial" panose="020B0604020202020204" pitchFamily="34" charset="0"/>
              <a:buChar char="•"/>
            </a:pPr>
            <a:r>
              <a:rPr lang="en-US" sz="3200" dirty="0" smtClean="0"/>
              <a:t>Real </a:t>
            </a:r>
            <a:r>
              <a:rPr lang="en-US" sz="3200" dirty="0"/>
              <a:t>time </a:t>
            </a:r>
            <a:r>
              <a:rPr lang="en-US" sz="3200" dirty="0" smtClean="0"/>
              <a:t>syntax and style highlighting </a:t>
            </a:r>
          </a:p>
          <a:p>
            <a:pPr marL="259204" indent="-259204">
              <a:buFont typeface="Arial" panose="020B0604020202020204" pitchFamily="34" charset="0"/>
              <a:buChar char="•"/>
            </a:pPr>
            <a:r>
              <a:rPr lang="en-US" sz="3200" dirty="0"/>
              <a:t>B</a:t>
            </a:r>
            <a:r>
              <a:rPr lang="en-US" sz="3200" dirty="0" smtClean="0"/>
              <a:t>reakpoints </a:t>
            </a:r>
            <a:r>
              <a:rPr lang="en-US" sz="3200" dirty="0"/>
              <a:t>for </a:t>
            </a:r>
            <a:r>
              <a:rPr lang="en-US" sz="3200" dirty="0" smtClean="0"/>
              <a:t>debugging</a:t>
            </a:r>
          </a:p>
          <a:p>
            <a:pPr marL="259204" indent="-259204">
              <a:buFont typeface="Arial" panose="020B0604020202020204" pitchFamily="34" charset="0"/>
              <a:buChar char="•"/>
            </a:pPr>
            <a:r>
              <a:rPr lang="en-US" sz="3200" dirty="0" smtClean="0"/>
              <a:t>Embedded </a:t>
            </a:r>
            <a:r>
              <a:rPr lang="en-US" sz="3200" dirty="0" err="1"/>
              <a:t>ipython</a:t>
            </a:r>
            <a:r>
              <a:rPr lang="en-US" sz="3200" dirty="0"/>
              <a:t> </a:t>
            </a:r>
            <a:r>
              <a:rPr lang="en-US" sz="3200" dirty="0" smtClean="0"/>
              <a:t>consoles</a:t>
            </a:r>
          </a:p>
          <a:p>
            <a:pPr marL="259204" indent="-259204">
              <a:buFont typeface="Arial" panose="020B0604020202020204" pitchFamily="34" charset="0"/>
              <a:buChar char="•"/>
            </a:pPr>
            <a:r>
              <a:rPr lang="en-US" sz="3200" dirty="0" smtClean="0"/>
              <a:t>Break points for </a:t>
            </a:r>
            <a:endParaRPr lang="en-US" sz="3200" dirty="0"/>
          </a:p>
          <a:p>
            <a:pPr marL="259204" indent="-259204">
              <a:buFont typeface="Arial" panose="020B0604020202020204" pitchFamily="34" charset="0"/>
              <a:buChar char="•"/>
            </a:pPr>
            <a:r>
              <a:rPr lang="en-US" sz="3200" dirty="0" smtClean="0"/>
              <a:t>Similar </a:t>
            </a:r>
            <a:r>
              <a:rPr lang="en-US" sz="3200" dirty="0"/>
              <a:t>to </a:t>
            </a:r>
            <a:r>
              <a:rPr lang="en-US" sz="3200" dirty="0" err="1" smtClean="0"/>
              <a:t>matlab</a:t>
            </a:r>
            <a:endParaRPr lang="en-US" sz="3200" dirty="0" smtClean="0"/>
          </a:p>
          <a:p>
            <a:pPr marL="259204" indent="-259204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8" name="Picture 4" descr="http://4.bp.blogspot.com/-R2gwe9SPfaM/Uh2qCo0PS2I/AAAAAAAAA1s/JbKXb6Jwk14/s1600/Screenshot+from+2013-08-28+15:39:4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516" y="1418361"/>
            <a:ext cx="3765419" cy="198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01" b="642"/>
          <a:stretch/>
        </p:blipFill>
        <p:spPr>
          <a:xfrm>
            <a:off x="4776116" y="3507103"/>
            <a:ext cx="4165430" cy="296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95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457172" y="220742"/>
            <a:ext cx="8228763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TextShape 1"/>
          <p:cNvSpPr txBox="1"/>
          <p:nvPr/>
        </p:nvSpPr>
        <p:spPr>
          <a:xfrm>
            <a:off x="0" y="182235"/>
            <a:ext cx="9144000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000" dirty="0">
                <a:latin typeface="Arial"/>
              </a:rPr>
              <a:t>Developing in Python : </a:t>
            </a:r>
            <a:r>
              <a:rPr lang="en-US" sz="4000" dirty="0" err="1" smtClean="0">
                <a:latin typeface="Arial"/>
              </a:rPr>
              <a:t>Pycharm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209639" y="1327243"/>
            <a:ext cx="4566477" cy="5777622"/>
          </a:xfrm>
          <a:prstGeom prst="rect">
            <a:avLst/>
          </a:prstGeom>
          <a:noFill/>
        </p:spPr>
        <p:txBody>
          <a:bodyPr wrap="square" lIns="82945" tIns="41473" rIns="82945" bIns="41473" rtlCol="0">
            <a:spAutoFit/>
          </a:bodyPr>
          <a:lstStyle/>
          <a:p>
            <a:pPr marL="259204" indent="-259204">
              <a:buFont typeface="Arial" panose="020B0604020202020204" pitchFamily="34" charset="0"/>
              <a:buChar char="•"/>
            </a:pPr>
            <a:r>
              <a:rPr lang="en-US" sz="3200" dirty="0" smtClean="0"/>
              <a:t>Integration with testing frameworks and version control systems</a:t>
            </a:r>
          </a:p>
          <a:p>
            <a:pPr marL="259204" indent="-259204">
              <a:buFont typeface="Arial" panose="020B0604020202020204" pitchFamily="34" charset="0"/>
              <a:buChar char="•"/>
            </a:pPr>
            <a:r>
              <a:rPr lang="en-US" sz="3200" dirty="0" smtClean="0"/>
              <a:t>Refactoring tools</a:t>
            </a:r>
          </a:p>
          <a:p>
            <a:pPr marL="259204" indent="-259204">
              <a:buFont typeface="Arial" panose="020B0604020202020204" pitchFamily="34" charset="0"/>
              <a:buChar char="•"/>
            </a:pPr>
            <a:r>
              <a:rPr lang="en-US" sz="3200" dirty="0" smtClean="0"/>
              <a:t>Customizable hotkeys</a:t>
            </a:r>
          </a:p>
          <a:p>
            <a:pPr marL="259204" indent="-259204">
              <a:buFont typeface="Arial" panose="020B0604020202020204" pitchFamily="34" charset="0"/>
              <a:buChar char="•"/>
            </a:pPr>
            <a:r>
              <a:rPr lang="en-US" sz="3200" dirty="0" smtClean="0"/>
              <a:t>Integrated debugger</a:t>
            </a:r>
            <a:r>
              <a:rPr lang="en-US" sz="3200" dirty="0"/>
              <a:t> </a:t>
            </a:r>
            <a:r>
              <a:rPr lang="en-US" sz="3200" dirty="0" smtClean="0"/>
              <a:t>(including remote processes) </a:t>
            </a:r>
          </a:p>
          <a:p>
            <a:pPr marL="259204" indent="-259204">
              <a:buFont typeface="Arial" panose="020B0604020202020204" pitchFamily="34" charset="0"/>
              <a:buChar char="•"/>
            </a:pPr>
            <a:r>
              <a:rPr lang="en-US" sz="3200" dirty="0" smtClean="0"/>
              <a:t>Free community edition</a:t>
            </a:r>
          </a:p>
          <a:p>
            <a:pPr marL="259204" indent="-259204">
              <a:buFont typeface="Arial" panose="020B0604020202020204" pitchFamily="34" charset="0"/>
              <a:buChar char="•"/>
            </a:pPr>
            <a:r>
              <a:rPr lang="en-US" sz="3200" dirty="0" smtClean="0"/>
              <a:t>Everything you need, and then a lot more</a:t>
            </a:r>
          </a:p>
          <a:p>
            <a:pPr marL="259204" indent="-259204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172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223" y="1676400"/>
            <a:ext cx="3641606" cy="364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14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457172" y="273352"/>
            <a:ext cx="8228763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6" name="TextShape 2"/>
          <p:cNvSpPr txBox="1"/>
          <p:nvPr/>
        </p:nvSpPr>
        <p:spPr>
          <a:xfrm>
            <a:off x="457172" y="1604841"/>
            <a:ext cx="8228763" cy="3977484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" name="TextShape 1"/>
          <p:cNvSpPr txBox="1"/>
          <p:nvPr/>
        </p:nvSpPr>
        <p:spPr>
          <a:xfrm>
            <a:off x="0" y="182235"/>
            <a:ext cx="9144000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000" dirty="0" smtClean="0">
                <a:latin typeface="Arial"/>
              </a:rPr>
              <a:t>Sharing Your Work </a:t>
            </a:r>
            <a:r>
              <a:rPr lang="en-US" sz="4000" dirty="0">
                <a:latin typeface="Arial"/>
              </a:rPr>
              <a:t>: </a:t>
            </a:r>
            <a:r>
              <a:rPr lang="en-US" sz="4000" dirty="0" err="1" smtClean="0">
                <a:latin typeface="Arial"/>
              </a:rPr>
              <a:t>Jupyter</a:t>
            </a:r>
            <a:r>
              <a:rPr lang="en-US" sz="4000" dirty="0" smtClean="0">
                <a:latin typeface="Arial"/>
              </a:rPr>
              <a:t> </a:t>
            </a:r>
            <a:r>
              <a:rPr lang="en-US" sz="4000" dirty="0">
                <a:latin typeface="Arial"/>
              </a:rPr>
              <a:t>Notebook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209639" y="1324876"/>
            <a:ext cx="4566477" cy="6270065"/>
          </a:xfrm>
          <a:prstGeom prst="rect">
            <a:avLst/>
          </a:prstGeom>
          <a:noFill/>
        </p:spPr>
        <p:txBody>
          <a:bodyPr wrap="square" lIns="82945" tIns="41473" rIns="82945" bIns="41473" rtlCol="0">
            <a:spAutoFit/>
          </a:bodyPr>
          <a:lstStyle/>
          <a:p>
            <a:pPr marL="414726" indent="-414726">
              <a:buFont typeface="Arial" panose="020B0604020202020204" pitchFamily="34" charset="0"/>
              <a:buChar char="•"/>
            </a:pPr>
            <a:r>
              <a:rPr lang="en-US" sz="3200" dirty="0"/>
              <a:t>Web based interactive </a:t>
            </a:r>
            <a:r>
              <a:rPr lang="en-US" sz="3200" dirty="0" smtClean="0"/>
              <a:t>environment that supports code, text, images, equations, etc.</a:t>
            </a:r>
          </a:p>
          <a:p>
            <a:pPr marL="414726" indent="-414726">
              <a:buFont typeface="Arial" panose="020B0604020202020204" pitchFamily="34" charset="0"/>
              <a:buChar char="•"/>
            </a:pPr>
            <a:r>
              <a:rPr lang="en-US" sz="3200" dirty="0" smtClean="0"/>
              <a:t>Easy to share your work for reproducible analysis </a:t>
            </a:r>
          </a:p>
          <a:p>
            <a:pPr marL="414726" indent="-414726">
              <a:buFont typeface="Arial" panose="020B0604020202020204" pitchFamily="34" charset="0"/>
              <a:buChar char="•"/>
            </a:pPr>
            <a:r>
              <a:rPr lang="en-US" sz="3200" dirty="0" smtClean="0"/>
              <a:t>Supports interactive widgets</a:t>
            </a:r>
            <a:endParaRPr lang="en-US" sz="3200" dirty="0"/>
          </a:p>
          <a:p>
            <a:r>
              <a:rPr lang="en-US" sz="3200" dirty="0"/>
              <a:t>To open : </a:t>
            </a:r>
          </a:p>
          <a:p>
            <a:r>
              <a:rPr lang="en-US" sz="3200" dirty="0"/>
              <a:t>&gt;&gt;&gt; </a:t>
            </a:r>
            <a:r>
              <a:rPr lang="en-US" sz="3200" dirty="0" err="1" smtClean="0"/>
              <a:t>jupyter</a:t>
            </a:r>
            <a:r>
              <a:rPr lang="en-US" sz="3200" dirty="0" smtClean="0"/>
              <a:t> </a:t>
            </a:r>
            <a:r>
              <a:rPr lang="en-US" sz="3200" dirty="0"/>
              <a:t>notebook</a:t>
            </a:r>
          </a:p>
          <a:p>
            <a:pPr marL="414726" indent="-414726">
              <a:buFont typeface="Arial" panose="020B0604020202020204" pitchFamily="34" charset="0"/>
              <a:buChar char="•"/>
            </a:pPr>
            <a:endParaRPr lang="en-US" sz="2500" dirty="0"/>
          </a:p>
          <a:p>
            <a:pPr marL="414726" indent="-414726">
              <a:buFont typeface="Arial" panose="020B0604020202020204" pitchFamily="34" charset="0"/>
              <a:buChar char="•"/>
            </a:pPr>
            <a:endParaRPr lang="en-US" sz="2500" dirty="0"/>
          </a:p>
        </p:txBody>
      </p:sp>
      <p:pic>
        <p:nvPicPr>
          <p:cNvPr id="2050" name="Picture 2" descr="https://upload.wikimedia.org/wikipedia/commons/thumb/a/af/IPython-notebook.png/1024px-IPython-noteboo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176" y="4038600"/>
            <a:ext cx="4086435" cy="255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Image result for jupyter notebook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608" y="939427"/>
            <a:ext cx="3101570" cy="310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5387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Style Guide : Pep 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77200" cy="4525963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https://www.python.org/dev/peps/pep-0008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Makes your code more readable (most of the time)</a:t>
            </a:r>
          </a:p>
          <a:p>
            <a:r>
              <a:rPr lang="en-US" dirty="0" smtClean="0"/>
              <a:t>Makes your code more creditable</a:t>
            </a:r>
          </a:p>
          <a:p>
            <a:r>
              <a:rPr lang="en-US" dirty="0" smtClean="0"/>
              <a:t>Not hard to learn (just enable style inspection)</a:t>
            </a:r>
          </a:p>
          <a:p>
            <a:r>
              <a:rPr lang="en-US" dirty="0" smtClean="0"/>
              <a:t>Google “beyond pep8” (talk by Raymond Hettinger)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907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Control :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540" y="1732665"/>
            <a:ext cx="4648200" cy="4525963"/>
          </a:xfrm>
        </p:spPr>
        <p:txBody>
          <a:bodyPr/>
          <a:lstStyle/>
          <a:p>
            <a:r>
              <a:rPr lang="en-US" dirty="0" smtClean="0"/>
              <a:t>Version control is very important!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is the most widely used (</a:t>
            </a:r>
            <a:r>
              <a:rPr lang="en-US" dirty="0" err="1" smtClean="0"/>
              <a:t>github</a:t>
            </a:r>
            <a:r>
              <a:rPr lang="en-US" dirty="0" smtClean="0"/>
              <a:t>)</a:t>
            </a:r>
          </a:p>
          <a:p>
            <a:r>
              <a:rPr lang="en-US" dirty="0" smtClean="0"/>
              <a:t>Spend time learning the basics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204913"/>
            <a:ext cx="3752850" cy="5581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366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1524000"/>
            <a:ext cx="8534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Pictures</a:t>
            </a:r>
          </a:p>
          <a:p>
            <a:pPr lvl="1"/>
            <a:r>
              <a:rPr lang="en-US" sz="3600" dirty="0"/>
              <a:t>	</a:t>
            </a:r>
            <a:r>
              <a:rPr lang="en-US" sz="3600" dirty="0" smtClean="0"/>
              <a:t>My background</a:t>
            </a:r>
          </a:p>
          <a:p>
            <a:r>
              <a:rPr lang="en-US" sz="3600" b="1" dirty="0" smtClean="0"/>
              <a:t>Advice</a:t>
            </a:r>
            <a:endParaRPr lang="en-US" sz="3600" b="1" dirty="0"/>
          </a:p>
          <a:p>
            <a:pPr lvl="1"/>
            <a:r>
              <a:rPr lang="en-US" sz="3600" dirty="0"/>
              <a:t>	</a:t>
            </a:r>
            <a:r>
              <a:rPr lang="en-US" sz="3600" dirty="0" smtClean="0"/>
              <a:t>Getting started with python</a:t>
            </a:r>
          </a:p>
          <a:p>
            <a:pPr lvl="1"/>
            <a:r>
              <a:rPr lang="en-US" sz="3600" dirty="0" smtClean="0"/>
              <a:t>	Concepts / packages to be aware of</a:t>
            </a:r>
            <a:endParaRPr lang="en-US" sz="3600" dirty="0"/>
          </a:p>
          <a:p>
            <a:r>
              <a:rPr lang="en-US" sz="3600" b="1" dirty="0" smtClean="0"/>
              <a:t>Earthquakes</a:t>
            </a:r>
            <a:endParaRPr lang="en-US" sz="3600" b="1" dirty="0"/>
          </a:p>
          <a:p>
            <a:pPr lvl="1"/>
            <a:r>
              <a:rPr lang="en-US" sz="3600" dirty="0"/>
              <a:t>	</a:t>
            </a:r>
            <a:r>
              <a:rPr lang="en-US" sz="3600" dirty="0" smtClean="0"/>
              <a:t>Analysis of an earthquake catalog</a:t>
            </a:r>
          </a:p>
          <a:p>
            <a:pPr lvl="1"/>
            <a:r>
              <a:rPr lang="en-US" sz="3600" dirty="0"/>
              <a:t>	</a:t>
            </a:r>
            <a:r>
              <a:rPr lang="en-US" sz="3600" dirty="0" smtClean="0"/>
              <a:t>Basic usage of Pandas</a:t>
            </a:r>
            <a:endParaRPr lang="en-US" sz="3600" dirty="0"/>
          </a:p>
          <a:p>
            <a:pPr lvl="1"/>
            <a:endParaRPr lang="en-US" sz="3600" dirty="0" smtClean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0230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540" y="1219200"/>
            <a:ext cx="4392039" cy="533399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Automated tests help support your code</a:t>
            </a:r>
          </a:p>
          <a:p>
            <a:r>
              <a:rPr lang="en-US" dirty="0" smtClean="0"/>
              <a:t>A bug fix is accompanied with a test</a:t>
            </a:r>
          </a:p>
          <a:p>
            <a:r>
              <a:rPr lang="en-US" dirty="0" smtClean="0"/>
              <a:t>Tests can (and should) be written as you develop</a:t>
            </a:r>
          </a:p>
          <a:p>
            <a:r>
              <a:rPr lang="en-US" dirty="0" smtClean="0"/>
              <a:t>A good test suite helps ensure correctness and detect regressions</a:t>
            </a:r>
          </a:p>
          <a:p>
            <a:r>
              <a:rPr lang="en-US" dirty="0" smtClean="0"/>
              <a:t>Over testing can end up costing time and make refactoring hard</a:t>
            </a:r>
          </a:p>
          <a:p>
            <a:endParaRPr lang="en-US" dirty="0"/>
          </a:p>
        </p:txBody>
      </p:sp>
      <p:pic>
        <p:nvPicPr>
          <p:cNvPr id="11270" name="Picture 6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3" r="9766"/>
          <a:stretch/>
        </p:blipFill>
        <p:spPr bwMode="auto">
          <a:xfrm>
            <a:off x="4672519" y="1922834"/>
            <a:ext cx="4267838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384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: When?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229600" cy="4983163"/>
          </a:xfrm>
        </p:spPr>
        <p:txBody>
          <a:bodyPr>
            <a:normAutofit/>
          </a:bodyPr>
          <a:lstStyle/>
          <a:p>
            <a:r>
              <a:rPr lang="en-US" dirty="0" smtClean="0"/>
              <a:t>Is this code script or package? (</a:t>
            </a:r>
            <a:r>
              <a:rPr lang="en-US" dirty="0"/>
              <a:t>Don’t let it turn into “</a:t>
            </a:r>
            <a:r>
              <a:rPr lang="en-US" dirty="0" smtClean="0"/>
              <a:t>scrappage”)</a:t>
            </a:r>
          </a:p>
          <a:p>
            <a:r>
              <a:rPr lang="en-US" dirty="0" smtClean="0"/>
              <a:t>Will someone else run this code?</a:t>
            </a:r>
          </a:p>
          <a:p>
            <a:r>
              <a:rPr lang="en-US" dirty="0" smtClean="0"/>
              <a:t>Are you using more than a few external libraries?</a:t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420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: Python 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4972262" cy="4983163"/>
          </a:xfrm>
        </p:spPr>
        <p:txBody>
          <a:bodyPr>
            <a:normAutofit/>
          </a:bodyPr>
          <a:lstStyle/>
          <a:p>
            <a:r>
              <a:rPr lang="en-US" dirty="0" err="1" smtClean="0"/>
              <a:t>Unittest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included in standard library</a:t>
            </a:r>
          </a:p>
          <a:p>
            <a:r>
              <a:rPr lang="en-US" dirty="0" smtClean="0"/>
              <a:t>Nose</a:t>
            </a:r>
          </a:p>
          <a:p>
            <a:r>
              <a:rPr lang="en-US" dirty="0" err="1" smtClean="0"/>
              <a:t>Pytest</a:t>
            </a:r>
            <a:endParaRPr lang="en-US" dirty="0" smtClean="0"/>
          </a:p>
          <a:p>
            <a:pPr lvl="1"/>
            <a:r>
              <a:rPr lang="en-US" dirty="0" smtClean="0"/>
              <a:t>More </a:t>
            </a:r>
            <a:r>
              <a:rPr lang="en-US" dirty="0" err="1" smtClean="0"/>
              <a:t>pythonic</a:t>
            </a:r>
            <a:endParaRPr lang="en-US" dirty="0" smtClean="0"/>
          </a:p>
          <a:p>
            <a:pPr lvl="1"/>
            <a:r>
              <a:rPr lang="en-US" dirty="0" smtClean="0"/>
              <a:t>Requires less code</a:t>
            </a:r>
          </a:p>
          <a:p>
            <a:pPr lvl="1"/>
            <a:r>
              <a:rPr lang="en-US" dirty="0" smtClean="0"/>
              <a:t>Customizable</a:t>
            </a:r>
          </a:p>
          <a:p>
            <a:pPr lvl="1"/>
            <a:r>
              <a:rPr lang="en-US" dirty="0" smtClean="0"/>
              <a:t>Steep learning curve</a:t>
            </a:r>
          </a:p>
          <a:p>
            <a:pPr lvl="1"/>
            <a:r>
              <a:rPr lang="en-US" dirty="0" smtClean="0"/>
              <a:t>In active development</a:t>
            </a:r>
          </a:p>
          <a:p>
            <a:pPr lvl="1"/>
            <a:endParaRPr lang="en-US" dirty="0"/>
          </a:p>
        </p:txBody>
      </p:sp>
      <p:pic>
        <p:nvPicPr>
          <p:cNvPr id="4" name="Picture 2" descr="Image result for pyte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399" y="1754221"/>
            <a:ext cx="2419350" cy="230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python nose tes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07" b="29585"/>
          <a:stretch/>
        </p:blipFill>
        <p:spPr bwMode="auto">
          <a:xfrm>
            <a:off x="5387510" y="4584970"/>
            <a:ext cx="3447625" cy="1213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618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Document every public object with doc strings (doesn’t start with _)</a:t>
            </a:r>
          </a:p>
          <a:p>
            <a:r>
              <a:rPr lang="en-US" dirty="0" smtClean="0"/>
              <a:t>For packages, create an informative readme</a:t>
            </a:r>
          </a:p>
          <a:p>
            <a:r>
              <a:rPr lang="en-US" dirty="0" smtClean="0"/>
              <a:t>For medium to large projects, use a documentation tool (</a:t>
            </a:r>
            <a:r>
              <a:rPr lang="en-US" dirty="0" err="1" smtClean="0"/>
              <a:t>eg</a:t>
            </a:r>
            <a:r>
              <a:rPr lang="en-US" dirty="0" smtClean="0"/>
              <a:t> </a:t>
            </a:r>
            <a:r>
              <a:rPr lang="en-US" dirty="0" smtClean="0"/>
              <a:t>sphinx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985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Books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/>
          </a:bodyPr>
          <a:lstStyle/>
          <a:p>
            <a:r>
              <a:rPr lang="en-US" dirty="0" smtClean="0"/>
              <a:t>Python Crash Course</a:t>
            </a:r>
          </a:p>
          <a:p>
            <a:r>
              <a:rPr lang="en-US" dirty="0" smtClean="0"/>
              <a:t>How to Think Like a </a:t>
            </a:r>
            <a:r>
              <a:rPr lang="en-US" dirty="0"/>
              <a:t>C</a:t>
            </a:r>
            <a:r>
              <a:rPr lang="en-US" dirty="0" smtClean="0"/>
              <a:t>omputer Scientist</a:t>
            </a:r>
          </a:p>
          <a:p>
            <a:r>
              <a:rPr lang="en-US" dirty="0" smtClean="0"/>
              <a:t>Data Wrangling with Python</a:t>
            </a:r>
          </a:p>
          <a:p>
            <a:r>
              <a:rPr lang="en-US" dirty="0" smtClean="0"/>
              <a:t>Fluent Python</a:t>
            </a:r>
          </a:p>
          <a:p>
            <a:r>
              <a:rPr lang="en-US" dirty="0" smtClean="0"/>
              <a:t>Effective Python</a:t>
            </a:r>
          </a:p>
          <a:p>
            <a:r>
              <a:rPr lang="en-US" dirty="0" smtClean="0"/>
              <a:t>Data Science from Scratch</a:t>
            </a:r>
          </a:p>
          <a:p>
            <a:r>
              <a:rPr lang="en-US" dirty="0" err="1" smtClean="0"/>
              <a:t>Grokking</a:t>
            </a:r>
            <a:r>
              <a:rPr lang="en-US" dirty="0" smtClean="0"/>
              <a:t> Algorithms</a:t>
            </a:r>
          </a:p>
          <a:p>
            <a:r>
              <a:rPr lang="en-US" dirty="0" smtClean="0"/>
              <a:t>Python 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830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Podcasts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4377446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Talk Python to Me</a:t>
            </a:r>
          </a:p>
          <a:p>
            <a:r>
              <a:rPr lang="en-US" dirty="0" smtClean="0"/>
              <a:t>Podcast.__</a:t>
            </a:r>
            <a:r>
              <a:rPr lang="en-US" dirty="0" err="1" smtClean="0"/>
              <a:t>init</a:t>
            </a:r>
            <a:r>
              <a:rPr lang="en-US" dirty="0" smtClean="0"/>
              <a:t>__</a:t>
            </a:r>
          </a:p>
          <a:p>
            <a:r>
              <a:rPr lang="en-US" dirty="0" smtClean="0"/>
              <a:t>Python bytes</a:t>
            </a:r>
          </a:p>
          <a:p>
            <a:r>
              <a:rPr lang="en-US" dirty="0" smtClean="0"/>
              <a:t>Partially Derivative</a:t>
            </a:r>
          </a:p>
          <a:p>
            <a:r>
              <a:rPr lang="en-US" dirty="0" smtClean="0"/>
              <a:t>Test and code</a:t>
            </a:r>
          </a:p>
          <a:p>
            <a:r>
              <a:rPr lang="en-US" dirty="0" smtClean="0"/>
              <a:t>Import This</a:t>
            </a:r>
          </a:p>
          <a:p>
            <a:r>
              <a:rPr lang="en-US" dirty="0" smtClean="0"/>
              <a:t>The Python Experience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976" y="1936818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 descr="Image result for podcast.__init_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414" y="393494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259" y="1816134"/>
            <a:ext cx="2146368" cy="2146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Picture 7" descr="Image result for python bytes log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51" t="31132" r="26162" b="34434"/>
          <a:stretch/>
        </p:blipFill>
        <p:spPr bwMode="auto">
          <a:xfrm>
            <a:off x="6895289" y="3962502"/>
            <a:ext cx="2256817" cy="163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927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on Your Own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91000" cy="5029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Identify a project you are interested in, or have to do for school/work, that can be done in python</a:t>
            </a:r>
          </a:p>
          <a:p>
            <a:r>
              <a:rPr lang="en-US" dirty="0" smtClean="0"/>
              <a:t>Google “how to … in python”</a:t>
            </a:r>
          </a:p>
          <a:p>
            <a:r>
              <a:rPr lang="en-US" dirty="0" smtClean="0"/>
              <a:t>Read more about topics that interest you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599" y="2209800"/>
            <a:ext cx="4054767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1917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Open-Source Contribution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Best way to go from novice to pro</a:t>
            </a:r>
          </a:p>
          <a:p>
            <a:r>
              <a:rPr lang="en-US" dirty="0" smtClean="0"/>
              <a:t>Find a project you like/use on </a:t>
            </a:r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/>
              <a:t>Set a few hours aside to make a contribution</a:t>
            </a:r>
          </a:p>
          <a:p>
            <a:r>
              <a:rPr lang="en-US" dirty="0" smtClean="0"/>
              <a:t>Improve documentation (elaborate, fix typos)</a:t>
            </a:r>
          </a:p>
          <a:p>
            <a:r>
              <a:rPr lang="en-US" dirty="0" smtClean="0"/>
              <a:t>Find an issue (sometimes marked by difficulty) and try to resolve it</a:t>
            </a:r>
          </a:p>
          <a:p>
            <a:r>
              <a:rPr lang="en-US" dirty="0" smtClean="0"/>
              <a:t>Python communities are very welcoming, don’t be afraid to try!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202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92424"/>
            <a:ext cx="3124200" cy="3429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Foundation:</a:t>
            </a:r>
          </a:p>
          <a:p>
            <a:r>
              <a:rPr lang="en-US" dirty="0" err="1" smtClean="0"/>
              <a:t>Numpy</a:t>
            </a:r>
            <a:endParaRPr lang="en-US" dirty="0" smtClean="0"/>
          </a:p>
          <a:p>
            <a:r>
              <a:rPr lang="en-US" dirty="0" err="1" smtClean="0"/>
              <a:t>Scipy</a:t>
            </a:r>
            <a:endParaRPr lang="en-US" dirty="0" smtClean="0"/>
          </a:p>
          <a:p>
            <a:r>
              <a:rPr lang="en-US" dirty="0" err="1" smtClean="0"/>
              <a:t>Matplotlib</a:t>
            </a:r>
            <a:endParaRPr lang="en-US" dirty="0"/>
          </a:p>
          <a:p>
            <a:r>
              <a:rPr lang="en-US" dirty="0" smtClean="0"/>
              <a:t>Pandas (</a:t>
            </a:r>
            <a:r>
              <a:rPr lang="en-US" dirty="0" err="1" smtClean="0"/>
              <a:t>xarray</a:t>
            </a:r>
            <a:r>
              <a:rPr lang="en-US" dirty="0" smtClean="0"/>
              <a:t>)</a:t>
            </a:r>
          </a:p>
          <a:p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53000" y="1592424"/>
            <a:ext cx="3276600" cy="342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Machine Learning:</a:t>
            </a:r>
          </a:p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r>
              <a:rPr lang="en-US" dirty="0" smtClean="0"/>
              <a:t>Tensor Flow</a:t>
            </a:r>
          </a:p>
          <a:p>
            <a:r>
              <a:rPr lang="en-US" dirty="0" err="1" smtClean="0"/>
              <a:t>Theano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32320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592424"/>
            <a:ext cx="2438400" cy="4198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Visualization:</a:t>
            </a:r>
          </a:p>
          <a:p>
            <a:r>
              <a:rPr lang="en-US" dirty="0" err="1" smtClean="0"/>
              <a:t>Matplotlib</a:t>
            </a:r>
            <a:endParaRPr lang="en-US" dirty="0" smtClean="0"/>
          </a:p>
          <a:p>
            <a:r>
              <a:rPr lang="en-US" dirty="0" err="1" smtClean="0"/>
              <a:t>Seaborn</a:t>
            </a:r>
            <a:endParaRPr lang="en-US" dirty="0" smtClean="0"/>
          </a:p>
          <a:p>
            <a:r>
              <a:rPr lang="en-US" dirty="0" err="1" smtClean="0"/>
              <a:t>Bokeh</a:t>
            </a:r>
            <a:endParaRPr lang="en-US" dirty="0" smtClean="0"/>
          </a:p>
          <a:p>
            <a:r>
              <a:rPr lang="en-US" dirty="0" err="1" smtClean="0"/>
              <a:t>Ggplot</a:t>
            </a:r>
            <a:endParaRPr lang="en-US" dirty="0" smtClean="0"/>
          </a:p>
          <a:p>
            <a:r>
              <a:rPr lang="en-US" dirty="0" err="1" smtClean="0"/>
              <a:t>Basemap</a:t>
            </a:r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53000" y="1592424"/>
            <a:ext cx="3276600" cy="342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Speed ups:</a:t>
            </a:r>
          </a:p>
          <a:p>
            <a:r>
              <a:rPr lang="en-US" dirty="0" err="1" smtClean="0"/>
              <a:t>Cython</a:t>
            </a:r>
            <a:endParaRPr lang="en-US" dirty="0" smtClean="0"/>
          </a:p>
          <a:p>
            <a:r>
              <a:rPr lang="en-US" dirty="0" err="1" smtClean="0"/>
              <a:t>Numba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74622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18" y="329119"/>
            <a:ext cx="4953000" cy="317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97" y="3331115"/>
            <a:ext cx="3657599" cy="310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918" y="329119"/>
            <a:ext cx="3152570" cy="468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631" y="2941800"/>
            <a:ext cx="4610100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7854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kalgoorlie super pit truc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4800"/>
            <a:ext cx="4876800" cy="3195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63" y="3333750"/>
            <a:ext cx="4421709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106" y="275253"/>
            <a:ext cx="4216053" cy="2936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0"/>
          <a:stretch/>
        </p:blipFill>
        <p:spPr bwMode="auto">
          <a:xfrm>
            <a:off x="4267200" y="3211952"/>
            <a:ext cx="4576665" cy="3378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7255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38200"/>
            <a:ext cx="4038600" cy="5132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953000" y="1676400"/>
            <a:ext cx="381000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“One </a:t>
            </a:r>
            <a:r>
              <a:rPr lang="en-US" sz="3200" b="1" dirty="0"/>
              <a:t>day you'll realize there's more to life than culture! There's dirt, and smoke, and good honest sweat</a:t>
            </a:r>
            <a:r>
              <a:rPr lang="en-US" sz="3200" b="1" dirty="0" smtClean="0"/>
              <a:t>!” </a:t>
            </a:r>
          </a:p>
          <a:p>
            <a:r>
              <a:rPr lang="en-US" sz="3200" b="1" dirty="0" smtClean="0"/>
              <a:t>- Eric Idle</a:t>
            </a:r>
            <a:endParaRPr lang="en-US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31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7" b="8381"/>
          <a:stretch/>
        </p:blipFill>
        <p:spPr bwMode="auto">
          <a:xfrm>
            <a:off x="528536" y="609600"/>
            <a:ext cx="8185681" cy="557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827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533400"/>
            <a:ext cx="6400800" cy="3998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62" y="3672191"/>
            <a:ext cx="650557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284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587" y="1126787"/>
            <a:ext cx="6543675" cy="5127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MATLAB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0"/>
            <a:ext cx="8462319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435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Image result for spyder python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26396"/>
            <a:ext cx="3429000" cy="342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s://camo.githubusercontent.com/5be343ed266374f6108049a952b8be81e984ba27/68747470733a2f2f7261772e6769746875622e636f6d2f6f627370792f776562736974652f6d61737465722f6c6f676f2f6f627370795f6c6f676f5f66756c6c5f686967687265732e706e6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861" b="24327"/>
          <a:stretch/>
        </p:blipFill>
        <p:spPr bwMode="auto">
          <a:xfrm>
            <a:off x="152400" y="4343400"/>
            <a:ext cx="8686800" cy="219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nump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200275"/>
            <a:ext cx="3810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scipy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609600"/>
            <a:ext cx="1905000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1210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</TotalTime>
  <Words>684</Words>
  <Application>Microsoft Office PowerPoint</Application>
  <PresentationFormat>On-screen Show (4:3)</PresentationFormat>
  <Paragraphs>146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Pictures, Advice, and Earthquakes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Advice to beginners</vt:lpstr>
      <vt:lpstr>Anaconda: the easy way to get python</vt:lpstr>
      <vt:lpstr>PowerPoint Presentation</vt:lpstr>
      <vt:lpstr>PowerPoint Presentation</vt:lpstr>
      <vt:lpstr>PowerPoint Presentation</vt:lpstr>
      <vt:lpstr>Style Guide : Pep 8</vt:lpstr>
      <vt:lpstr>Version Control : Git</vt:lpstr>
      <vt:lpstr>Testing</vt:lpstr>
      <vt:lpstr>Testing : When?</vt:lpstr>
      <vt:lpstr>Testing : Python Frameworks</vt:lpstr>
      <vt:lpstr>Documentation</vt:lpstr>
      <vt:lpstr>Recommended Books</vt:lpstr>
      <vt:lpstr>Recommended Podcasts</vt:lpstr>
      <vt:lpstr>Work on Your Own Project</vt:lpstr>
      <vt:lpstr>Open-Source Contribution</vt:lpstr>
      <vt:lpstr>Important Packages</vt:lpstr>
      <vt:lpstr>Important Packages</vt:lpstr>
    </vt:vector>
  </TitlesOfParts>
  <Company>Windows User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dc:creator>Derrick</dc:creator>
  <cp:lastModifiedBy>Derrick Fance</cp:lastModifiedBy>
  <cp:revision>37</cp:revision>
  <dcterms:created xsi:type="dcterms:W3CDTF">2017-04-15T04:11:03Z</dcterms:created>
  <dcterms:modified xsi:type="dcterms:W3CDTF">2017-04-20T02:24:03Z</dcterms:modified>
</cp:coreProperties>
</file>